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2" r:id="rId7"/>
    <p:sldId id="265" r:id="rId8"/>
    <p:sldId id="260" r:id="rId9"/>
    <p:sldId id="26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96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487-7442-4A8C-817D-45EFDF34880D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CD14-4549-4261-81AC-B18DC7E37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2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487-7442-4A8C-817D-45EFDF34880D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CD14-4549-4261-81AC-B18DC7E37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89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487-7442-4A8C-817D-45EFDF34880D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CD14-4549-4261-81AC-B18DC7E37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8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487-7442-4A8C-817D-45EFDF34880D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CD14-4549-4261-81AC-B18DC7E37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9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487-7442-4A8C-817D-45EFDF34880D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CD14-4549-4261-81AC-B18DC7E37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4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487-7442-4A8C-817D-45EFDF34880D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CD14-4549-4261-81AC-B18DC7E37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487-7442-4A8C-817D-45EFDF34880D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CD14-4549-4261-81AC-B18DC7E37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1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487-7442-4A8C-817D-45EFDF34880D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CD14-4549-4261-81AC-B18DC7E37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9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487-7442-4A8C-817D-45EFDF34880D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CD14-4549-4261-81AC-B18DC7E37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0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487-7442-4A8C-817D-45EFDF34880D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CD14-4549-4261-81AC-B18DC7E37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2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487-7442-4A8C-817D-45EFDF34880D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CD14-4549-4261-81AC-B18DC7E37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3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60487-7442-4A8C-817D-45EFDF34880D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BCD14-4549-4261-81AC-B18DC7E37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7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Out-of-order Execution Divider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Sanmukh</a:t>
            </a:r>
            <a:r>
              <a:rPr lang="en-US" dirty="0" smtClean="0"/>
              <a:t> </a:t>
            </a:r>
            <a:r>
              <a:rPr lang="en-US" dirty="0" err="1" smtClean="0"/>
              <a:t>Kuppannagari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9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0116" y="682071"/>
            <a:ext cx="3739081" cy="8962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79704" y="799015"/>
            <a:ext cx="769545" cy="6971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65397" y="799015"/>
            <a:ext cx="769545" cy="6971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</a:p>
          <a:p>
            <a:pPr algn="ctr"/>
            <a:r>
              <a:rPr lang="en-US" dirty="0"/>
              <a:t>7</a:t>
            </a:r>
          </a:p>
        </p:txBody>
      </p:sp>
      <p:sp>
        <p:nvSpPr>
          <p:cNvPr id="7" name="Rectangle 6"/>
          <p:cNvSpPr/>
          <p:nvPr/>
        </p:nvSpPr>
        <p:spPr>
          <a:xfrm>
            <a:off x="5197866" y="799015"/>
            <a:ext cx="769545" cy="6971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8" name="Rectangle 7"/>
          <p:cNvSpPr/>
          <p:nvPr/>
        </p:nvSpPr>
        <p:spPr>
          <a:xfrm>
            <a:off x="6083559" y="799015"/>
            <a:ext cx="769545" cy="6971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</a:p>
          <a:p>
            <a:pPr algn="ctr"/>
            <a:r>
              <a:rPr lang="en-US" dirty="0"/>
              <a:t>4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594697" y="2836795"/>
            <a:ext cx="1341399" cy="13851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466508" y="2887266"/>
            <a:ext cx="1234101" cy="13218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379704" y="5288774"/>
            <a:ext cx="3639493" cy="8962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374356" y="887943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0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974421" y="2975433"/>
            <a:ext cx="7697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Dd</a:t>
            </a:r>
            <a:r>
              <a:rPr lang="en-US" dirty="0"/>
              <a:t> = x</a:t>
            </a:r>
          </a:p>
          <a:p>
            <a:pPr algn="ctr"/>
            <a:r>
              <a:rPr lang="en-US" dirty="0" err="1"/>
              <a:t>Dr</a:t>
            </a:r>
            <a:r>
              <a:rPr lang="en-US" dirty="0"/>
              <a:t> = x</a:t>
            </a:r>
          </a:p>
          <a:p>
            <a:pPr algn="ctr"/>
            <a:r>
              <a:rPr lang="en-US" dirty="0"/>
              <a:t>Q = x</a:t>
            </a:r>
          </a:p>
          <a:p>
            <a:pPr algn="ctr"/>
            <a:r>
              <a:rPr lang="en-US" dirty="0"/>
              <a:t>R = 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907095" y="2975433"/>
            <a:ext cx="904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24</a:t>
            </a:r>
            <a:endParaRPr lang="en-US" dirty="0"/>
          </a:p>
          <a:p>
            <a:pPr algn="ctr"/>
            <a:r>
              <a:rPr lang="en-US" dirty="0" err="1"/>
              <a:t>Dr</a:t>
            </a:r>
            <a:r>
              <a:rPr lang="en-US" dirty="0"/>
              <a:t> = 4</a:t>
            </a:r>
          </a:p>
          <a:p>
            <a:pPr algn="ctr"/>
            <a:r>
              <a:rPr lang="en-US" dirty="0"/>
              <a:t>Q = </a:t>
            </a:r>
            <a:r>
              <a:rPr lang="en-US" dirty="0" smtClean="0"/>
              <a:t>0</a:t>
            </a:r>
            <a:endParaRPr lang="en-US" dirty="0"/>
          </a:p>
          <a:p>
            <a:pPr algn="ctr"/>
            <a:r>
              <a:rPr lang="en-US" dirty="0"/>
              <a:t>R = </a:t>
            </a:r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90393" y="3048065"/>
            <a:ext cx="7697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Dd</a:t>
            </a:r>
            <a:r>
              <a:rPr lang="en-US" dirty="0"/>
              <a:t> = x</a:t>
            </a:r>
          </a:p>
          <a:p>
            <a:pPr algn="ctr"/>
            <a:r>
              <a:rPr lang="en-US" dirty="0" err="1"/>
              <a:t>Dr</a:t>
            </a:r>
            <a:r>
              <a:rPr lang="en-US" dirty="0"/>
              <a:t> = x</a:t>
            </a:r>
          </a:p>
          <a:p>
            <a:pPr algn="ctr"/>
            <a:r>
              <a:rPr lang="en-US" dirty="0"/>
              <a:t>Q = x</a:t>
            </a:r>
          </a:p>
          <a:p>
            <a:pPr algn="ctr"/>
            <a:r>
              <a:rPr lang="en-US" dirty="0"/>
              <a:t>R = 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723067" y="3048065"/>
            <a:ext cx="904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15</a:t>
            </a:r>
            <a:endParaRPr lang="en-US" dirty="0"/>
          </a:p>
          <a:p>
            <a:pPr algn="ctr"/>
            <a:r>
              <a:rPr lang="en-US" dirty="0" err="1"/>
              <a:t>Dr</a:t>
            </a:r>
            <a:r>
              <a:rPr lang="en-US" dirty="0"/>
              <a:t> = </a:t>
            </a:r>
            <a:r>
              <a:rPr lang="en-US" dirty="0" smtClean="0"/>
              <a:t>7</a:t>
            </a:r>
            <a:endParaRPr lang="en-US" dirty="0"/>
          </a:p>
          <a:p>
            <a:pPr algn="ctr"/>
            <a:r>
              <a:rPr lang="en-US" dirty="0"/>
              <a:t>Q = </a:t>
            </a:r>
            <a:r>
              <a:rPr lang="en-US" dirty="0" smtClean="0"/>
              <a:t>0</a:t>
            </a:r>
            <a:endParaRPr lang="en-US" dirty="0"/>
          </a:p>
          <a:p>
            <a:pPr algn="ctr"/>
            <a:r>
              <a:rPr lang="en-US" dirty="0"/>
              <a:t>R = </a:t>
            </a:r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907095" y="2975433"/>
            <a:ext cx="904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20</a:t>
            </a:r>
            <a:endParaRPr lang="en-US" dirty="0"/>
          </a:p>
          <a:p>
            <a:pPr algn="ctr"/>
            <a:r>
              <a:rPr lang="en-US" dirty="0" err="1"/>
              <a:t>Dr</a:t>
            </a:r>
            <a:r>
              <a:rPr lang="en-US" dirty="0"/>
              <a:t> = 4</a:t>
            </a:r>
          </a:p>
          <a:p>
            <a:pPr algn="ctr"/>
            <a:r>
              <a:rPr lang="en-US" dirty="0"/>
              <a:t>Q = 1</a:t>
            </a:r>
          </a:p>
          <a:p>
            <a:pPr algn="ctr"/>
            <a:r>
              <a:rPr lang="en-US" dirty="0"/>
              <a:t>R = </a:t>
            </a:r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81576" y="3048065"/>
            <a:ext cx="7873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Dd</a:t>
            </a:r>
            <a:r>
              <a:rPr lang="en-US" dirty="0"/>
              <a:t> = 8</a:t>
            </a:r>
          </a:p>
          <a:p>
            <a:pPr algn="ctr"/>
            <a:r>
              <a:rPr lang="en-US" dirty="0" err="1"/>
              <a:t>Dr</a:t>
            </a:r>
            <a:r>
              <a:rPr lang="en-US" dirty="0"/>
              <a:t> = </a:t>
            </a:r>
            <a:r>
              <a:rPr lang="en-US" dirty="0" smtClean="0"/>
              <a:t>7</a:t>
            </a:r>
            <a:endParaRPr lang="en-US" dirty="0"/>
          </a:p>
          <a:p>
            <a:pPr algn="ctr"/>
            <a:r>
              <a:rPr lang="en-US" dirty="0"/>
              <a:t>Q = 1</a:t>
            </a:r>
          </a:p>
          <a:p>
            <a:pPr algn="ctr"/>
            <a:r>
              <a:rPr lang="en-US" dirty="0"/>
              <a:t>R =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907095" y="2975433"/>
            <a:ext cx="904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16</a:t>
            </a:r>
            <a:endParaRPr lang="en-US" dirty="0"/>
          </a:p>
          <a:p>
            <a:pPr algn="ctr"/>
            <a:r>
              <a:rPr lang="en-US" dirty="0" err="1"/>
              <a:t>Dr</a:t>
            </a:r>
            <a:r>
              <a:rPr lang="en-US" dirty="0"/>
              <a:t> = 4</a:t>
            </a:r>
          </a:p>
          <a:p>
            <a:pPr algn="ctr"/>
            <a:r>
              <a:rPr lang="en-US" dirty="0"/>
              <a:t>Q = </a:t>
            </a:r>
            <a:r>
              <a:rPr lang="en-US" dirty="0" smtClean="0"/>
              <a:t>2</a:t>
            </a:r>
            <a:endParaRPr lang="en-US" dirty="0"/>
          </a:p>
          <a:p>
            <a:pPr algn="ctr"/>
            <a:r>
              <a:rPr lang="en-US" dirty="0"/>
              <a:t>R = 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07095" y="2975433"/>
            <a:ext cx="904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Dd</a:t>
            </a:r>
            <a:r>
              <a:rPr lang="en-US" dirty="0" smtClean="0"/>
              <a:t> = 12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= 4</a:t>
            </a:r>
          </a:p>
          <a:p>
            <a:r>
              <a:rPr lang="en-US" dirty="0" smtClean="0"/>
              <a:t>Q = 4</a:t>
            </a:r>
          </a:p>
          <a:p>
            <a:r>
              <a:rPr lang="en-US" dirty="0" smtClean="0"/>
              <a:t>R = 12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81577" y="3048065"/>
            <a:ext cx="787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Dd</a:t>
            </a:r>
            <a:r>
              <a:rPr lang="en-US" dirty="0" smtClean="0"/>
              <a:t> = 1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= 7</a:t>
            </a:r>
          </a:p>
          <a:p>
            <a:r>
              <a:rPr lang="en-US" dirty="0" smtClean="0"/>
              <a:t>Q = 2</a:t>
            </a:r>
          </a:p>
          <a:p>
            <a:r>
              <a:rPr lang="en-US" dirty="0" smtClean="0"/>
              <a:t>R = 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65605" y="2975433"/>
            <a:ext cx="787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8</a:t>
            </a:r>
          </a:p>
          <a:p>
            <a:r>
              <a:rPr lang="en-US" dirty="0" err="1"/>
              <a:t>Dr</a:t>
            </a:r>
            <a:r>
              <a:rPr lang="en-US" dirty="0"/>
              <a:t> = </a:t>
            </a:r>
            <a:r>
              <a:rPr lang="en-US" dirty="0" smtClean="0"/>
              <a:t>4</a:t>
            </a:r>
            <a:endParaRPr lang="en-US" dirty="0"/>
          </a:p>
          <a:p>
            <a:r>
              <a:rPr lang="en-US" dirty="0"/>
              <a:t>Q = </a:t>
            </a:r>
            <a:r>
              <a:rPr lang="en-US" dirty="0" smtClean="0"/>
              <a:t>4</a:t>
            </a:r>
            <a:endParaRPr lang="en-US" dirty="0"/>
          </a:p>
          <a:p>
            <a:r>
              <a:rPr lang="en-US" dirty="0"/>
              <a:t>R = 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65605" y="2975433"/>
            <a:ext cx="787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4</a:t>
            </a:r>
          </a:p>
          <a:p>
            <a:r>
              <a:rPr lang="en-US" dirty="0" err="1"/>
              <a:t>Dr</a:t>
            </a:r>
            <a:r>
              <a:rPr lang="en-US" dirty="0"/>
              <a:t> = </a:t>
            </a:r>
            <a:r>
              <a:rPr lang="en-US" dirty="0" smtClean="0"/>
              <a:t>4</a:t>
            </a:r>
            <a:endParaRPr lang="en-US" dirty="0"/>
          </a:p>
          <a:p>
            <a:r>
              <a:rPr lang="en-US" dirty="0"/>
              <a:t>Q = </a:t>
            </a:r>
            <a:r>
              <a:rPr lang="en-US" dirty="0" smtClean="0"/>
              <a:t>5</a:t>
            </a:r>
            <a:endParaRPr lang="en-US" dirty="0"/>
          </a:p>
          <a:p>
            <a:r>
              <a:rPr lang="en-US" dirty="0"/>
              <a:t>R =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65605" y="2975433"/>
            <a:ext cx="787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 err="1"/>
              <a:t>Dr</a:t>
            </a:r>
            <a:r>
              <a:rPr lang="en-US" dirty="0"/>
              <a:t> = </a:t>
            </a:r>
            <a:r>
              <a:rPr lang="en-US" dirty="0" smtClean="0"/>
              <a:t>4</a:t>
            </a:r>
            <a:endParaRPr lang="en-US" dirty="0"/>
          </a:p>
          <a:p>
            <a:r>
              <a:rPr lang="en-US" dirty="0"/>
              <a:t>Q = </a:t>
            </a:r>
            <a:r>
              <a:rPr lang="en-US" dirty="0" smtClean="0"/>
              <a:t>6</a:t>
            </a:r>
            <a:endParaRPr lang="en-US" dirty="0"/>
          </a:p>
          <a:p>
            <a:r>
              <a:rPr lang="en-US" dirty="0"/>
              <a:t>R = 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74421" y="2975433"/>
            <a:ext cx="7697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x</a:t>
            </a:r>
            <a:endParaRPr lang="en-US" dirty="0"/>
          </a:p>
          <a:p>
            <a:r>
              <a:rPr lang="en-US" dirty="0" err="1"/>
              <a:t>Dr</a:t>
            </a:r>
            <a:r>
              <a:rPr lang="en-US" dirty="0"/>
              <a:t> = </a:t>
            </a:r>
            <a:r>
              <a:rPr lang="en-US" dirty="0" smtClean="0"/>
              <a:t>x</a:t>
            </a:r>
            <a:endParaRPr lang="en-US" dirty="0"/>
          </a:p>
          <a:p>
            <a:r>
              <a:rPr lang="en-US" dirty="0"/>
              <a:t>Q = </a:t>
            </a:r>
            <a:r>
              <a:rPr lang="en-US" dirty="0" smtClean="0"/>
              <a:t>x</a:t>
            </a:r>
            <a:endParaRPr lang="en-US" dirty="0"/>
          </a:p>
          <a:p>
            <a:r>
              <a:rPr lang="en-US" dirty="0"/>
              <a:t>R = 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23067" y="3048065"/>
            <a:ext cx="904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15</a:t>
            </a:r>
            <a:endParaRPr lang="en-US" dirty="0"/>
          </a:p>
          <a:p>
            <a:r>
              <a:rPr lang="en-US" dirty="0" err="1"/>
              <a:t>Dr</a:t>
            </a:r>
            <a:r>
              <a:rPr lang="en-US" dirty="0"/>
              <a:t> = </a:t>
            </a:r>
            <a:r>
              <a:rPr lang="en-US" dirty="0" smtClean="0"/>
              <a:t>5</a:t>
            </a:r>
            <a:endParaRPr lang="en-US" dirty="0"/>
          </a:p>
          <a:p>
            <a:r>
              <a:rPr lang="en-US" dirty="0"/>
              <a:t>Q =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/>
              <a:t>R = </a:t>
            </a:r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965605" y="2975433"/>
            <a:ext cx="787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5</a:t>
            </a:r>
          </a:p>
          <a:p>
            <a:r>
              <a:rPr lang="en-US" dirty="0" err="1"/>
              <a:t>Dr</a:t>
            </a:r>
            <a:r>
              <a:rPr lang="en-US" dirty="0"/>
              <a:t> = 4</a:t>
            </a:r>
          </a:p>
          <a:p>
            <a:r>
              <a:rPr lang="en-US" dirty="0"/>
              <a:t>Q =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/>
              <a:t>R = 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23067" y="3048065"/>
            <a:ext cx="904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10</a:t>
            </a:r>
            <a:endParaRPr lang="en-US" dirty="0"/>
          </a:p>
          <a:p>
            <a:r>
              <a:rPr lang="en-US" dirty="0" err="1"/>
              <a:t>Dr</a:t>
            </a:r>
            <a:r>
              <a:rPr lang="en-US" dirty="0"/>
              <a:t> = 5</a:t>
            </a:r>
          </a:p>
          <a:p>
            <a:r>
              <a:rPr lang="en-US" dirty="0"/>
              <a:t>Q = 1</a:t>
            </a:r>
          </a:p>
          <a:p>
            <a:r>
              <a:rPr lang="en-US" dirty="0"/>
              <a:t>R = </a:t>
            </a: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81577" y="3048065"/>
            <a:ext cx="787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5</a:t>
            </a:r>
          </a:p>
          <a:p>
            <a:r>
              <a:rPr lang="en-US" dirty="0" err="1"/>
              <a:t>Dr</a:t>
            </a:r>
            <a:r>
              <a:rPr lang="en-US" dirty="0"/>
              <a:t> = </a:t>
            </a:r>
            <a:r>
              <a:rPr lang="en-US" dirty="0" smtClean="0"/>
              <a:t>5</a:t>
            </a:r>
            <a:endParaRPr lang="en-US" dirty="0"/>
          </a:p>
          <a:p>
            <a:r>
              <a:rPr lang="en-US" dirty="0"/>
              <a:t>Q = 2</a:t>
            </a:r>
          </a:p>
          <a:p>
            <a:r>
              <a:rPr lang="en-US" dirty="0"/>
              <a:t>R = 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65605" y="2975433"/>
            <a:ext cx="787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1</a:t>
            </a:r>
            <a:endParaRPr lang="en-US" dirty="0"/>
          </a:p>
          <a:p>
            <a:r>
              <a:rPr lang="en-US" dirty="0" err="1"/>
              <a:t>Dr</a:t>
            </a:r>
            <a:r>
              <a:rPr lang="en-US" dirty="0"/>
              <a:t> = 4</a:t>
            </a:r>
          </a:p>
          <a:p>
            <a:r>
              <a:rPr lang="en-US" dirty="0"/>
              <a:t>Q = 1</a:t>
            </a:r>
          </a:p>
          <a:p>
            <a:r>
              <a:rPr lang="en-US" dirty="0"/>
              <a:t>R =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781577" y="3048065"/>
            <a:ext cx="787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 err="1"/>
              <a:t>Dr</a:t>
            </a:r>
            <a:r>
              <a:rPr lang="en-US" dirty="0"/>
              <a:t> = </a:t>
            </a:r>
            <a:r>
              <a:rPr lang="en-US" dirty="0" smtClean="0"/>
              <a:t>5</a:t>
            </a:r>
            <a:endParaRPr lang="en-US" dirty="0"/>
          </a:p>
          <a:p>
            <a:r>
              <a:rPr lang="en-US" dirty="0"/>
              <a:t>Q = 3</a:t>
            </a:r>
          </a:p>
          <a:p>
            <a:r>
              <a:rPr lang="en-US" dirty="0"/>
              <a:t>R =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781577" y="3048065"/>
            <a:ext cx="787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x</a:t>
            </a:r>
          </a:p>
          <a:p>
            <a:r>
              <a:rPr lang="en-US" dirty="0" err="1"/>
              <a:t>Dr</a:t>
            </a:r>
            <a:r>
              <a:rPr lang="en-US" dirty="0"/>
              <a:t> = </a:t>
            </a:r>
            <a:r>
              <a:rPr lang="en-US" dirty="0" smtClean="0"/>
              <a:t>x</a:t>
            </a:r>
            <a:endParaRPr lang="en-US" dirty="0"/>
          </a:p>
          <a:p>
            <a:r>
              <a:rPr lang="en-US" dirty="0"/>
              <a:t>Q = x</a:t>
            </a:r>
          </a:p>
          <a:p>
            <a:r>
              <a:rPr lang="en-US" dirty="0"/>
              <a:t>R = x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374356" y="887943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1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374356" y="887943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2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8374356" y="887943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3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400805" y="887943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</a:t>
            </a:r>
            <a:r>
              <a:rPr lang="en-US" dirty="0"/>
              <a:t>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374356" y="887943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4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374356" y="887943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6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8374356" y="887943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7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8374356" y="887943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8 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8374356" y="887943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9 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315846" y="887943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10 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315846" y="887943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11 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8374356" y="896461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12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3988110" y="3231565"/>
            <a:ext cx="742384" cy="688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804082" y="3304197"/>
            <a:ext cx="742384" cy="688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</a:p>
          <a:p>
            <a:pPr algn="ctr"/>
            <a:r>
              <a:rPr lang="en-US" dirty="0"/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804082" y="3304197"/>
            <a:ext cx="742384" cy="688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en-US" dirty="0" smtClean="0"/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988110" y="3231565"/>
            <a:ext cx="742384" cy="688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790393" y="3048065"/>
            <a:ext cx="7697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x</a:t>
            </a:r>
            <a:endParaRPr lang="en-US" dirty="0"/>
          </a:p>
          <a:p>
            <a:r>
              <a:rPr lang="en-US" dirty="0" err="1"/>
              <a:t>Dr</a:t>
            </a:r>
            <a:r>
              <a:rPr lang="en-US" dirty="0"/>
              <a:t> = </a:t>
            </a:r>
            <a:r>
              <a:rPr lang="en-US" dirty="0" smtClean="0"/>
              <a:t>x</a:t>
            </a:r>
            <a:endParaRPr lang="en-US" dirty="0"/>
          </a:p>
          <a:p>
            <a:r>
              <a:rPr lang="en-US" dirty="0"/>
              <a:t>Q = </a:t>
            </a:r>
            <a:r>
              <a:rPr lang="en-US" dirty="0" smtClean="0"/>
              <a:t>x</a:t>
            </a:r>
            <a:endParaRPr lang="en-US" dirty="0"/>
          </a:p>
          <a:p>
            <a:r>
              <a:rPr lang="en-US" dirty="0"/>
              <a:t>R = x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99968" y="799015"/>
            <a:ext cx="2348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Mem_dividend_divisor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26444" y="5534148"/>
            <a:ext cx="2699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Mem_quotient_remainder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8790639" y="2447367"/>
            <a:ext cx="953822" cy="37376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938693" y="2552682"/>
            <a:ext cx="742384" cy="688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938693" y="3599578"/>
            <a:ext cx="742384" cy="688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</a:p>
          <a:p>
            <a:pPr algn="ctr"/>
            <a:r>
              <a:rPr lang="en-US" dirty="0"/>
              <a:t>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8946852" y="2574600"/>
            <a:ext cx="742384" cy="688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en-US" dirty="0" smtClean="0"/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65" name="Rectangle 64"/>
          <p:cNvSpPr/>
          <p:nvPr/>
        </p:nvSpPr>
        <p:spPr>
          <a:xfrm>
            <a:off x="8973301" y="3599578"/>
            <a:ext cx="742384" cy="688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9973062" y="2517934"/>
            <a:ext cx="589523" cy="369332"/>
            <a:chOff x="9973062" y="2517934"/>
            <a:chExt cx="589523" cy="369332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9973062" y="2836795"/>
              <a:ext cx="589523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0134263" y="2517934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RP</a:t>
              </a:r>
              <a:endParaRPr lang="en-US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9911301" y="3648229"/>
            <a:ext cx="589523" cy="369332"/>
            <a:chOff x="9973062" y="2517934"/>
            <a:chExt cx="589523" cy="369332"/>
          </a:xfrm>
        </p:grpSpPr>
        <p:cxnSp>
          <p:nvCxnSpPr>
            <p:cNvPr id="67" name="Straight Arrow Connector 66"/>
            <p:cNvCxnSpPr/>
            <p:nvPr/>
          </p:nvCxnSpPr>
          <p:spPr>
            <a:xfrm flipH="1">
              <a:off x="9973062" y="2836795"/>
              <a:ext cx="589523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10134263" y="2517934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RP</a:t>
              </a:r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8007231" y="2539769"/>
            <a:ext cx="588015" cy="369332"/>
            <a:chOff x="8007231" y="2530716"/>
            <a:chExt cx="588015" cy="369332"/>
          </a:xfrm>
        </p:grpSpPr>
        <p:cxnSp>
          <p:nvCxnSpPr>
            <p:cNvPr id="69" name="Straight Arrow Connector 68"/>
            <p:cNvCxnSpPr/>
            <p:nvPr/>
          </p:nvCxnSpPr>
          <p:spPr>
            <a:xfrm>
              <a:off x="8007231" y="2887266"/>
              <a:ext cx="588015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8007231" y="253071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  <a:r>
                <a:rPr lang="en-US" dirty="0" smtClean="0"/>
                <a:t>P</a:t>
              </a:r>
              <a:endParaRPr lang="en-US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8009794" y="3734963"/>
            <a:ext cx="588015" cy="369332"/>
            <a:chOff x="8007231" y="2530716"/>
            <a:chExt cx="588015" cy="369332"/>
          </a:xfrm>
        </p:grpSpPr>
        <p:cxnSp>
          <p:nvCxnSpPr>
            <p:cNvPr id="72" name="Straight Arrow Connector 71"/>
            <p:cNvCxnSpPr/>
            <p:nvPr/>
          </p:nvCxnSpPr>
          <p:spPr>
            <a:xfrm>
              <a:off x="8007231" y="2887266"/>
              <a:ext cx="588015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8007231" y="253071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  <a:r>
                <a:rPr lang="en-US" dirty="0" smtClean="0"/>
                <a:t>P</a:t>
              </a:r>
              <a:endParaRPr lang="en-US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8080348" y="4666296"/>
            <a:ext cx="588015" cy="369332"/>
            <a:chOff x="8007231" y="2530716"/>
            <a:chExt cx="588015" cy="369332"/>
          </a:xfrm>
        </p:grpSpPr>
        <p:cxnSp>
          <p:nvCxnSpPr>
            <p:cNvPr id="78" name="Straight Arrow Connector 77"/>
            <p:cNvCxnSpPr/>
            <p:nvPr/>
          </p:nvCxnSpPr>
          <p:spPr>
            <a:xfrm>
              <a:off x="8007231" y="2887266"/>
              <a:ext cx="588015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8007231" y="253071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  <a:r>
                <a:rPr lang="en-US" dirty="0" smtClean="0"/>
                <a:t>P</a:t>
              </a:r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9911300" y="4642156"/>
            <a:ext cx="589523" cy="369332"/>
            <a:chOff x="9973062" y="2517934"/>
            <a:chExt cx="589523" cy="369332"/>
          </a:xfrm>
        </p:grpSpPr>
        <p:cxnSp>
          <p:nvCxnSpPr>
            <p:cNvPr id="81" name="Straight Arrow Connector 80"/>
            <p:cNvCxnSpPr/>
            <p:nvPr/>
          </p:nvCxnSpPr>
          <p:spPr>
            <a:xfrm flipH="1">
              <a:off x="9973062" y="2836795"/>
              <a:ext cx="589523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10134263" y="2517934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RP</a:t>
              </a:r>
              <a:endParaRPr lang="en-US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8021838" y="5507380"/>
            <a:ext cx="588015" cy="369332"/>
            <a:chOff x="8007231" y="2530716"/>
            <a:chExt cx="588015" cy="369332"/>
          </a:xfrm>
        </p:grpSpPr>
        <p:cxnSp>
          <p:nvCxnSpPr>
            <p:cNvPr id="84" name="Straight Arrow Connector 83"/>
            <p:cNvCxnSpPr/>
            <p:nvPr/>
          </p:nvCxnSpPr>
          <p:spPr>
            <a:xfrm>
              <a:off x="8007231" y="2887266"/>
              <a:ext cx="588015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8007231" y="253071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  <a:r>
                <a:rPr lang="en-US" dirty="0" smtClean="0"/>
                <a:t>P</a:t>
              </a:r>
              <a:endParaRPr lang="en-US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9839501" y="5494598"/>
            <a:ext cx="589523" cy="369332"/>
            <a:chOff x="9973062" y="2517934"/>
            <a:chExt cx="589523" cy="369332"/>
          </a:xfrm>
        </p:grpSpPr>
        <p:cxnSp>
          <p:nvCxnSpPr>
            <p:cNvPr id="87" name="Straight Arrow Connector 86"/>
            <p:cNvCxnSpPr/>
            <p:nvPr/>
          </p:nvCxnSpPr>
          <p:spPr>
            <a:xfrm flipH="1">
              <a:off x="9973062" y="2836795"/>
              <a:ext cx="589523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10134263" y="2517934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RP</a:t>
              </a:r>
              <a:endParaRPr lang="en-US" dirty="0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853104" y="2934865"/>
            <a:ext cx="973955" cy="369332"/>
            <a:chOff x="2290520" y="3255253"/>
            <a:chExt cx="973955" cy="369332"/>
          </a:xfrm>
        </p:grpSpPr>
        <p:sp>
          <p:nvSpPr>
            <p:cNvPr id="90" name="Oval 89"/>
            <p:cNvSpPr/>
            <p:nvPr/>
          </p:nvSpPr>
          <p:spPr>
            <a:xfrm>
              <a:off x="2290520" y="3327677"/>
              <a:ext cx="226336" cy="226343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506767" y="3255253"/>
              <a:ext cx="757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Ready</a:t>
              </a:r>
              <a:endParaRPr lang="en-US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864919" y="3304197"/>
            <a:ext cx="837571" cy="369332"/>
            <a:chOff x="2290520" y="3255253"/>
            <a:chExt cx="837571" cy="369332"/>
          </a:xfrm>
        </p:grpSpPr>
        <p:sp>
          <p:nvSpPr>
            <p:cNvPr id="93" name="Oval 92"/>
            <p:cNvSpPr/>
            <p:nvPr/>
          </p:nvSpPr>
          <p:spPr>
            <a:xfrm>
              <a:off x="2290520" y="3327677"/>
              <a:ext cx="226336" cy="22634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506767" y="3255253"/>
              <a:ext cx="621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Busy</a:t>
              </a:r>
              <a:endParaRPr lang="en-US" dirty="0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290520" y="2928858"/>
            <a:ext cx="973955" cy="369332"/>
            <a:chOff x="2290520" y="3255253"/>
            <a:chExt cx="973955" cy="369332"/>
          </a:xfrm>
        </p:grpSpPr>
        <p:sp>
          <p:nvSpPr>
            <p:cNvPr id="96" name="Oval 95"/>
            <p:cNvSpPr/>
            <p:nvPr/>
          </p:nvSpPr>
          <p:spPr>
            <a:xfrm>
              <a:off x="2290520" y="3327677"/>
              <a:ext cx="226336" cy="226343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506767" y="3255253"/>
              <a:ext cx="757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Ready</a:t>
              </a:r>
              <a:endParaRPr lang="en-US" dirty="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290520" y="3328801"/>
            <a:ext cx="837571" cy="369332"/>
            <a:chOff x="2290520" y="3255253"/>
            <a:chExt cx="837571" cy="369332"/>
          </a:xfrm>
        </p:grpSpPr>
        <p:sp>
          <p:nvSpPr>
            <p:cNvPr id="99" name="Oval 98"/>
            <p:cNvSpPr/>
            <p:nvPr/>
          </p:nvSpPr>
          <p:spPr>
            <a:xfrm>
              <a:off x="2290520" y="3327677"/>
              <a:ext cx="226336" cy="22634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506767" y="3255253"/>
              <a:ext cx="621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Busy</a:t>
              </a:r>
              <a:endParaRPr lang="en-US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289004" y="3765390"/>
            <a:ext cx="902653" cy="369332"/>
            <a:chOff x="2290520" y="3255253"/>
            <a:chExt cx="902653" cy="369332"/>
          </a:xfrm>
        </p:grpSpPr>
        <p:sp>
          <p:nvSpPr>
            <p:cNvPr id="102" name="Oval 101"/>
            <p:cNvSpPr/>
            <p:nvPr/>
          </p:nvSpPr>
          <p:spPr>
            <a:xfrm>
              <a:off x="2290520" y="3327677"/>
              <a:ext cx="226336" cy="22634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06767" y="3255253"/>
              <a:ext cx="686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Done</a:t>
              </a:r>
              <a:endParaRPr lang="en-US" dirty="0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6864919" y="3734963"/>
            <a:ext cx="902653" cy="369332"/>
            <a:chOff x="2290520" y="3255253"/>
            <a:chExt cx="902653" cy="369332"/>
          </a:xfrm>
        </p:grpSpPr>
        <p:sp>
          <p:nvSpPr>
            <p:cNvPr id="105" name="Oval 104"/>
            <p:cNvSpPr/>
            <p:nvPr/>
          </p:nvSpPr>
          <p:spPr>
            <a:xfrm>
              <a:off x="2290520" y="3327677"/>
              <a:ext cx="226336" cy="22634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506767" y="3255253"/>
              <a:ext cx="686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Done</a:t>
              </a:r>
              <a:endParaRPr lang="en-US" dirty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8953252" y="6212227"/>
            <a:ext cx="584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8159E-7 -2.32709E-6 L 0.04153 0.343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0" y="1718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9781E-6 -2.32709E-6 L 0.12106 0.3423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53" y="1711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0.01272 L 0.24785 0.02244 " pathEditMode="relative" rAng="0" ptsTypes="AA">
                                      <p:cBhvr>
                                        <p:cTn id="99" dur="16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31" y="17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6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10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-3.64793E-6 L 0.04465 0.34236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" y="17118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5 -0.01157 L 0.39925 -0.10826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90" y="-48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000"/>
                            </p:stCondLst>
                            <p:childTnLst>
                              <p:par>
                                <p:cTn id="1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000"/>
                            </p:stCondLst>
                            <p:childTnLst>
                              <p:par>
                                <p:cTn id="18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500"/>
                            </p:stCondLst>
                            <p:childTnLst>
                              <p:par>
                                <p:cTn id="1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-0.00926 L -0.18016 0.34374 " pathEditMode="relative" rAng="0" ptsTypes="AA">
                                      <p:cBhvr>
                                        <p:cTn id="19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60" y="17650"/>
                                    </p:animMotion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64 -0.00925 L -0.45301 0.40944 " pathEditMode="relative" rAng="0" ptsTypes="AA">
                                      <p:cBhvr>
                                        <p:cTn id="20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25" y="20935"/>
                                    </p:animMotion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2000"/>
                            </p:stCondLst>
                            <p:childTnLst>
                              <p:par>
                                <p:cTn id="21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3981E-6 1.5059E-6 L 0.25007 0.19176 " pathEditMode="relative" rAng="0" ptsTypes="AA">
                                      <p:cBhvr>
                                        <p:cTn id="24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97" y="9577"/>
                                    </p:animMotion>
                                  </p:childTnLst>
                                </p:cTn>
                              </p:par>
                              <p:par>
                                <p:cTn id="24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7946E-6 -0.02498 L -0.37724 0.26486 " pathEditMode="relative" rAng="0" ptsTypes="AA">
                                      <p:cBhvr>
                                        <p:cTn id="251" dur="16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62" y="14481"/>
                                    </p:animMotion>
                                  </p:childTnLst>
                                </p:cTn>
                              </p:par>
                              <p:par>
                                <p:cTn id="2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000"/>
                            </p:stCondLst>
                            <p:childTnLst>
                              <p:par>
                                <p:cTn id="261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55 0.29817 L -0.31477 0.41569 " pathEditMode="relative" rAng="0" ptsTypes="AA">
                                      <p:cBhvr>
                                        <p:cTn id="28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1" y="5876"/>
                                    </p:animMotion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3236E-7 4.90169E-6 L 0.39651 0.325 " pathEditMode="relative" rAng="0" ptsTypes="AA">
                                      <p:cBhvr>
                                        <p:cTn id="28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26" y="16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2000"/>
                            </p:stCondLst>
                            <p:childTnLst>
                              <p:par>
                                <p:cTn id="29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24 0.27134 L -0.24603 0.26117 " pathEditMode="relative" rAng="0" ptsTypes="AA">
                                      <p:cBhvr>
                                        <p:cTn id="30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90" y="-509"/>
                                    </p:animMotion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7" grpId="1" animBg="1"/>
      <p:bldP spid="8" grpId="0" animBg="1"/>
      <p:bldP spid="16" grpId="0"/>
      <p:bldP spid="18" grpId="0"/>
      <p:bldP spid="19" grpId="0"/>
      <p:bldP spid="19" grpId="1"/>
      <p:bldP spid="21" grpId="0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" grpId="0"/>
      <p:bldP spid="2" grpId="1"/>
      <p:bldP spid="20" grpId="0"/>
      <p:bldP spid="20" grpId="1"/>
      <p:bldP spid="3" grpId="0"/>
      <p:bldP spid="3" grpId="1"/>
      <p:bldP spid="10" grpId="0"/>
      <p:bldP spid="10" grpId="1"/>
      <p:bldP spid="12" grpId="0"/>
      <p:bldP spid="12" grpId="1"/>
      <p:bldP spid="17" grpId="0"/>
      <p:bldP spid="17" grpId="1"/>
      <p:bldP spid="17" grpId="2"/>
      <p:bldP spid="22" grpId="0"/>
      <p:bldP spid="22" grpId="1"/>
      <p:bldP spid="27" grpId="0"/>
      <p:bldP spid="27" grpId="1"/>
      <p:bldP spid="28" grpId="0"/>
      <p:bldP spid="28" grpId="1"/>
      <p:bldP spid="30" grpId="0"/>
      <p:bldP spid="30" grpId="1"/>
      <p:bldP spid="31" grpId="0"/>
      <p:bldP spid="31" grpId="1"/>
      <p:bldP spid="32" grpId="0"/>
      <p:bldP spid="32" grpId="1"/>
      <p:bldP spid="36" grpId="0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50" grpId="0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  <p:bldP spid="54" grpId="0" animBg="1"/>
      <p:bldP spid="54" grpId="1" animBg="1"/>
      <p:bldP spid="54" grpId="2" animBg="1"/>
      <p:bldP spid="55" grpId="0" animBg="1"/>
      <p:bldP spid="55" grpId="1" animBg="1"/>
      <p:bldP spid="55" grpId="2" animBg="1"/>
      <p:bldP spid="56" grpId="0"/>
      <p:bldP spid="56" grpId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 of “In-Order” dispatch, “Out-of-Order” execution and “In-Order” Commit</a:t>
            </a:r>
          </a:p>
          <a:p>
            <a:r>
              <a:rPr lang="en-US" dirty="0" smtClean="0"/>
              <a:t>Role of Re-Order Buffer (ROB) in facilitating </a:t>
            </a:r>
            <a:r>
              <a:rPr lang="en-US" dirty="0" err="1" smtClean="0"/>
              <a:t>OoE-IoC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Performance improvement by using </a:t>
            </a:r>
            <a:r>
              <a:rPr lang="en-US" dirty="0" err="1" smtClean="0"/>
              <a:t>OoE</a:t>
            </a:r>
            <a:r>
              <a:rPr lang="en-US" dirty="0" smtClean="0"/>
              <a:t> technique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54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dividend-divisor pairs as input, using 4 dividers in parallel, produce the quotient-remainder pairs under the following constraint: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“The order in which quotient-remainder pairs are deposited should be the order in which the dividend-divisor pairs are dispatched”</a:t>
            </a:r>
          </a:p>
        </p:txBody>
      </p:sp>
    </p:spTree>
    <p:extLst>
      <p:ext uri="{BB962C8B-B14F-4D97-AF65-F5344CB8AC3E}">
        <p14:creationId xmlns:p14="http://schemas.microsoft.com/office/powerpoint/2010/main" val="189216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Part 1 Design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79" y="2063221"/>
            <a:ext cx="7427703" cy="398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1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 1 Design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63600" y="1588559"/>
                <a:ext cx="10515600" cy="4351338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Definitions</a:t>
                </a:r>
              </a:p>
              <a:p>
                <a:pPr lvl="1"/>
                <a:r>
                  <a:rPr lang="en-US" dirty="0" smtClean="0"/>
                  <a:t>Next Divider to be assigned: If previously divider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 was assigned, assign to divider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𝑚𝑜𝑑</m:t>
                    </m:r>
                    <m:r>
                      <a:rPr lang="en-US" b="0" i="1" smtClean="0">
                        <a:latin typeface="Cambria Math"/>
                      </a:rPr>
                      <m:t> 4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/>
                  <a:t>Next Divider to be </a:t>
                </a:r>
                <a:r>
                  <a:rPr lang="en-US" dirty="0" smtClean="0"/>
                  <a:t>collected: </a:t>
                </a:r>
                <a:r>
                  <a:rPr lang="en-US" dirty="0"/>
                  <a:t>If previously divider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was </a:t>
                </a:r>
                <a:r>
                  <a:rPr lang="en-US" dirty="0" smtClean="0"/>
                  <a:t>collected</a:t>
                </a:r>
                <a:r>
                  <a:rPr lang="en-US" dirty="0"/>
                  <a:t>, </a:t>
                </a:r>
                <a:r>
                  <a:rPr lang="en-US" dirty="0" smtClean="0"/>
                  <a:t>collect from </a:t>
                </a:r>
                <a:r>
                  <a:rPr lang="en-US" dirty="0"/>
                  <a:t>divider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  <m:r>
                          <a:rPr lang="en-US" i="1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𝑚𝑜𝑑</m:t>
                    </m:r>
                    <m:r>
                      <a:rPr lang="en-US" i="1">
                        <a:latin typeface="Cambria Math"/>
                      </a:rPr>
                      <m:t> 4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Dispatch Unit</a:t>
                </a:r>
              </a:p>
              <a:p>
                <a:pPr lvl="1"/>
                <a:r>
                  <a:rPr lang="en-US" dirty="0" smtClean="0"/>
                  <a:t>Wait until the next divider to be assigned is available and read the dividend-divisor pairs if all of the input memory is not read yet</a:t>
                </a:r>
              </a:p>
              <a:p>
                <a:pPr lvl="1"/>
                <a:r>
                  <a:rPr lang="en-US" dirty="0" smtClean="0"/>
                  <a:t>Assign the pair to the next divider to be assigned and send a start signal</a:t>
                </a:r>
              </a:p>
              <a:p>
                <a:pPr lvl="1"/>
                <a:r>
                  <a:rPr lang="en-US" dirty="0" smtClean="0"/>
                  <a:t>If the next divider to be assigned is executing, wait till it becomes available</a:t>
                </a:r>
              </a:p>
              <a:p>
                <a:r>
                  <a:rPr lang="en-US" dirty="0" smtClean="0"/>
                  <a:t>Issue Unit</a:t>
                </a:r>
              </a:p>
              <a:p>
                <a:pPr lvl="1"/>
                <a:r>
                  <a:rPr lang="en-US" dirty="0" smtClean="0"/>
                  <a:t>If the next divider to be collected has completed, collect the quotient-remainder pair and store it into the output memory</a:t>
                </a:r>
              </a:p>
              <a:p>
                <a:pPr lvl="1"/>
                <a:r>
                  <a:rPr lang="en-US" dirty="0" smtClean="0"/>
                  <a:t>If the next divider to be collected has not yet completed, wait till it completes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63600" y="1588559"/>
                <a:ext cx="10515600" cy="4351338"/>
              </a:xfrm>
              <a:blipFill rotWithShape="1">
                <a:blip r:embed="rId2"/>
                <a:stretch>
                  <a:fillRect l="-928" t="-3506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262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50104" y="679010"/>
            <a:ext cx="3739081" cy="8962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49692" y="795954"/>
            <a:ext cx="769545" cy="6971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35385" y="795954"/>
            <a:ext cx="769545" cy="6971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</a:p>
          <a:p>
            <a:pPr algn="ctr"/>
            <a:r>
              <a:rPr lang="en-US" dirty="0"/>
              <a:t>7</a:t>
            </a:r>
          </a:p>
        </p:txBody>
      </p:sp>
      <p:sp>
        <p:nvSpPr>
          <p:cNvPr id="7" name="Rectangle 6"/>
          <p:cNvSpPr/>
          <p:nvPr/>
        </p:nvSpPr>
        <p:spPr>
          <a:xfrm>
            <a:off x="5167854" y="795954"/>
            <a:ext cx="769545" cy="6971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8" name="Rectangle 7"/>
          <p:cNvSpPr/>
          <p:nvPr/>
        </p:nvSpPr>
        <p:spPr>
          <a:xfrm>
            <a:off x="6053547" y="795954"/>
            <a:ext cx="769545" cy="6971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en-US" dirty="0" smtClean="0"/>
          </a:p>
          <a:p>
            <a:pPr algn="ctr"/>
            <a:r>
              <a:rPr lang="en-US" dirty="0"/>
              <a:t>4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564685" y="2833734"/>
            <a:ext cx="1341399" cy="13851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454602" y="2881145"/>
            <a:ext cx="1234101" cy="13218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349692" y="5267607"/>
            <a:ext cx="3639493" cy="8962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344344" y="2125143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0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76788" y="2953856"/>
            <a:ext cx="7697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Dd</a:t>
            </a:r>
            <a:r>
              <a:rPr lang="en-US" dirty="0"/>
              <a:t> = x</a:t>
            </a:r>
          </a:p>
          <a:p>
            <a:pPr algn="ctr"/>
            <a:r>
              <a:rPr lang="en-US" dirty="0" err="1"/>
              <a:t>Dr</a:t>
            </a:r>
            <a:r>
              <a:rPr lang="en-US" dirty="0"/>
              <a:t> = x</a:t>
            </a:r>
          </a:p>
          <a:p>
            <a:pPr algn="ctr"/>
            <a:r>
              <a:rPr lang="en-US" dirty="0"/>
              <a:t>Q = x</a:t>
            </a:r>
          </a:p>
          <a:p>
            <a:pPr algn="ctr"/>
            <a:r>
              <a:rPr lang="en-US" dirty="0"/>
              <a:t>R = 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09462" y="2953856"/>
            <a:ext cx="904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24</a:t>
            </a:r>
            <a:endParaRPr lang="en-US" dirty="0"/>
          </a:p>
          <a:p>
            <a:pPr algn="ctr"/>
            <a:r>
              <a:rPr lang="en-US" dirty="0" err="1"/>
              <a:t>Dr</a:t>
            </a:r>
            <a:r>
              <a:rPr lang="en-US" dirty="0"/>
              <a:t> = 4</a:t>
            </a:r>
          </a:p>
          <a:p>
            <a:pPr algn="ctr"/>
            <a:r>
              <a:rPr lang="en-US" dirty="0"/>
              <a:t>Q = </a:t>
            </a:r>
            <a:r>
              <a:rPr lang="en-US" dirty="0" smtClean="0"/>
              <a:t>0</a:t>
            </a:r>
            <a:endParaRPr lang="en-US" dirty="0"/>
          </a:p>
          <a:p>
            <a:pPr algn="ctr"/>
            <a:r>
              <a:rPr lang="en-US" dirty="0"/>
              <a:t>R = </a:t>
            </a:r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93586" y="2964391"/>
            <a:ext cx="7697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Dd</a:t>
            </a:r>
            <a:r>
              <a:rPr lang="en-US" dirty="0"/>
              <a:t> = x</a:t>
            </a:r>
          </a:p>
          <a:p>
            <a:pPr algn="ctr"/>
            <a:r>
              <a:rPr lang="en-US" dirty="0" err="1"/>
              <a:t>Dr</a:t>
            </a:r>
            <a:r>
              <a:rPr lang="en-US" dirty="0"/>
              <a:t> = x</a:t>
            </a:r>
          </a:p>
          <a:p>
            <a:pPr algn="ctr"/>
            <a:r>
              <a:rPr lang="en-US" dirty="0"/>
              <a:t>Q = x</a:t>
            </a:r>
          </a:p>
          <a:p>
            <a:pPr algn="ctr"/>
            <a:r>
              <a:rPr lang="en-US" dirty="0"/>
              <a:t>R = 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726260" y="2964391"/>
            <a:ext cx="904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15</a:t>
            </a:r>
            <a:endParaRPr lang="en-US" dirty="0"/>
          </a:p>
          <a:p>
            <a:pPr algn="ctr"/>
            <a:r>
              <a:rPr lang="en-US" dirty="0" err="1"/>
              <a:t>Dr</a:t>
            </a:r>
            <a:r>
              <a:rPr lang="en-US" dirty="0"/>
              <a:t> = </a:t>
            </a:r>
            <a:r>
              <a:rPr lang="en-US" dirty="0" smtClean="0"/>
              <a:t>7</a:t>
            </a:r>
            <a:endParaRPr lang="en-US" dirty="0"/>
          </a:p>
          <a:p>
            <a:pPr algn="ctr"/>
            <a:r>
              <a:rPr lang="en-US" dirty="0"/>
              <a:t>Q = </a:t>
            </a:r>
            <a:r>
              <a:rPr lang="en-US" dirty="0" smtClean="0"/>
              <a:t>0</a:t>
            </a:r>
            <a:endParaRPr lang="en-US" dirty="0"/>
          </a:p>
          <a:p>
            <a:pPr algn="ctr"/>
            <a:r>
              <a:rPr lang="en-US" dirty="0"/>
              <a:t>R = </a:t>
            </a:r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09462" y="2953856"/>
            <a:ext cx="904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20</a:t>
            </a:r>
            <a:endParaRPr lang="en-US" dirty="0"/>
          </a:p>
          <a:p>
            <a:pPr algn="ctr"/>
            <a:r>
              <a:rPr lang="en-US" dirty="0" err="1"/>
              <a:t>Dr</a:t>
            </a:r>
            <a:r>
              <a:rPr lang="en-US" dirty="0"/>
              <a:t> = 4</a:t>
            </a:r>
          </a:p>
          <a:p>
            <a:pPr algn="ctr"/>
            <a:r>
              <a:rPr lang="en-US" dirty="0"/>
              <a:t>Q = 1</a:t>
            </a:r>
          </a:p>
          <a:p>
            <a:pPr algn="ctr"/>
            <a:r>
              <a:rPr lang="en-US" dirty="0"/>
              <a:t>R = </a:t>
            </a:r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84769" y="2964391"/>
            <a:ext cx="7873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Dd</a:t>
            </a:r>
            <a:r>
              <a:rPr lang="en-US" dirty="0"/>
              <a:t> = 8</a:t>
            </a:r>
          </a:p>
          <a:p>
            <a:pPr algn="ctr"/>
            <a:r>
              <a:rPr lang="en-US" dirty="0" err="1"/>
              <a:t>Dr</a:t>
            </a:r>
            <a:r>
              <a:rPr lang="en-US" dirty="0"/>
              <a:t> = </a:t>
            </a:r>
            <a:r>
              <a:rPr lang="en-US" dirty="0" smtClean="0"/>
              <a:t>7</a:t>
            </a:r>
            <a:endParaRPr lang="en-US" dirty="0"/>
          </a:p>
          <a:p>
            <a:pPr algn="ctr"/>
            <a:r>
              <a:rPr lang="en-US" dirty="0"/>
              <a:t>Q = 1</a:t>
            </a:r>
          </a:p>
          <a:p>
            <a:pPr algn="ctr"/>
            <a:r>
              <a:rPr lang="en-US" dirty="0"/>
              <a:t>R =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09462" y="2953856"/>
            <a:ext cx="904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16</a:t>
            </a:r>
            <a:endParaRPr lang="en-US" dirty="0"/>
          </a:p>
          <a:p>
            <a:pPr algn="ctr"/>
            <a:r>
              <a:rPr lang="en-US" dirty="0" err="1"/>
              <a:t>Dr</a:t>
            </a:r>
            <a:r>
              <a:rPr lang="en-US" dirty="0"/>
              <a:t> = 4</a:t>
            </a:r>
          </a:p>
          <a:p>
            <a:pPr algn="ctr"/>
            <a:r>
              <a:rPr lang="en-US" dirty="0"/>
              <a:t>Q = </a:t>
            </a:r>
            <a:r>
              <a:rPr lang="en-US" dirty="0" smtClean="0"/>
              <a:t>2</a:t>
            </a:r>
            <a:endParaRPr lang="en-US" dirty="0"/>
          </a:p>
          <a:p>
            <a:pPr algn="ctr"/>
            <a:r>
              <a:rPr lang="en-US" dirty="0"/>
              <a:t>R = 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09462" y="2953856"/>
            <a:ext cx="904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Dd</a:t>
            </a:r>
            <a:r>
              <a:rPr lang="en-US" dirty="0" smtClean="0"/>
              <a:t> = 12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= 4</a:t>
            </a:r>
          </a:p>
          <a:p>
            <a:r>
              <a:rPr lang="en-US" dirty="0" smtClean="0"/>
              <a:t>Q = 4</a:t>
            </a:r>
          </a:p>
          <a:p>
            <a:r>
              <a:rPr lang="en-US" dirty="0" smtClean="0"/>
              <a:t>R = 12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84770" y="2964391"/>
            <a:ext cx="787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Dd</a:t>
            </a:r>
            <a:r>
              <a:rPr lang="en-US" dirty="0" smtClean="0"/>
              <a:t> = 1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= 7</a:t>
            </a:r>
          </a:p>
          <a:p>
            <a:r>
              <a:rPr lang="en-US" dirty="0" smtClean="0"/>
              <a:t>Q = 2</a:t>
            </a:r>
          </a:p>
          <a:p>
            <a:r>
              <a:rPr lang="en-US" dirty="0" smtClean="0"/>
              <a:t>R = 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67972" y="2953856"/>
            <a:ext cx="787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8</a:t>
            </a:r>
          </a:p>
          <a:p>
            <a:r>
              <a:rPr lang="en-US" dirty="0" err="1"/>
              <a:t>Dr</a:t>
            </a:r>
            <a:r>
              <a:rPr lang="en-US" dirty="0"/>
              <a:t> = </a:t>
            </a:r>
            <a:r>
              <a:rPr lang="en-US" dirty="0" smtClean="0"/>
              <a:t>4</a:t>
            </a:r>
            <a:endParaRPr lang="en-US" dirty="0"/>
          </a:p>
          <a:p>
            <a:r>
              <a:rPr lang="en-US" dirty="0"/>
              <a:t>Q = </a:t>
            </a:r>
            <a:r>
              <a:rPr lang="en-US" dirty="0" smtClean="0"/>
              <a:t>4</a:t>
            </a:r>
            <a:endParaRPr lang="en-US" dirty="0"/>
          </a:p>
          <a:p>
            <a:r>
              <a:rPr lang="en-US" dirty="0"/>
              <a:t>R = 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84770" y="2964391"/>
            <a:ext cx="787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1</a:t>
            </a:r>
            <a:endParaRPr lang="en-US" dirty="0"/>
          </a:p>
          <a:p>
            <a:r>
              <a:rPr lang="en-US" dirty="0" err="1"/>
              <a:t>Dr</a:t>
            </a:r>
            <a:r>
              <a:rPr lang="en-US" dirty="0"/>
              <a:t> = </a:t>
            </a:r>
            <a:r>
              <a:rPr lang="en-US" dirty="0" smtClean="0"/>
              <a:t>7</a:t>
            </a:r>
            <a:endParaRPr lang="en-US" dirty="0"/>
          </a:p>
          <a:p>
            <a:r>
              <a:rPr lang="en-US" dirty="0"/>
              <a:t>Q = </a:t>
            </a:r>
            <a:r>
              <a:rPr lang="en-US" dirty="0" smtClean="0"/>
              <a:t>2</a:t>
            </a:r>
            <a:endParaRPr lang="en-US" dirty="0"/>
          </a:p>
          <a:p>
            <a:r>
              <a:rPr lang="en-US" dirty="0"/>
              <a:t>R =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67972" y="2953856"/>
            <a:ext cx="787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4</a:t>
            </a:r>
          </a:p>
          <a:p>
            <a:r>
              <a:rPr lang="en-US" dirty="0" err="1"/>
              <a:t>Dr</a:t>
            </a:r>
            <a:r>
              <a:rPr lang="en-US" dirty="0"/>
              <a:t> = </a:t>
            </a:r>
            <a:r>
              <a:rPr lang="en-US" dirty="0" smtClean="0"/>
              <a:t>4</a:t>
            </a:r>
            <a:endParaRPr lang="en-US" dirty="0"/>
          </a:p>
          <a:p>
            <a:r>
              <a:rPr lang="en-US" dirty="0"/>
              <a:t>Q = </a:t>
            </a:r>
            <a:r>
              <a:rPr lang="en-US" dirty="0" smtClean="0"/>
              <a:t>5</a:t>
            </a:r>
            <a:endParaRPr lang="en-US" dirty="0"/>
          </a:p>
          <a:p>
            <a:r>
              <a:rPr lang="en-US" dirty="0"/>
              <a:t>R =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07275" y="2977024"/>
            <a:ext cx="787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1</a:t>
            </a:r>
          </a:p>
          <a:p>
            <a:r>
              <a:rPr lang="en-US" dirty="0" err="1"/>
              <a:t>Dr</a:t>
            </a:r>
            <a:r>
              <a:rPr lang="en-US" dirty="0"/>
              <a:t> = 7</a:t>
            </a:r>
          </a:p>
          <a:p>
            <a:r>
              <a:rPr lang="en-US" dirty="0"/>
              <a:t>Q = 2</a:t>
            </a:r>
          </a:p>
          <a:p>
            <a:r>
              <a:rPr lang="en-US" dirty="0"/>
              <a:t>R =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67972" y="2953856"/>
            <a:ext cx="787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 err="1"/>
              <a:t>Dr</a:t>
            </a:r>
            <a:r>
              <a:rPr lang="en-US" dirty="0"/>
              <a:t> = </a:t>
            </a:r>
            <a:r>
              <a:rPr lang="en-US" dirty="0" smtClean="0"/>
              <a:t>4</a:t>
            </a:r>
            <a:endParaRPr lang="en-US" dirty="0"/>
          </a:p>
          <a:p>
            <a:r>
              <a:rPr lang="en-US" dirty="0"/>
              <a:t>Q = </a:t>
            </a:r>
            <a:r>
              <a:rPr lang="en-US" dirty="0" smtClean="0"/>
              <a:t>6</a:t>
            </a:r>
            <a:endParaRPr lang="en-US" dirty="0"/>
          </a:p>
          <a:p>
            <a:r>
              <a:rPr lang="en-US" dirty="0"/>
              <a:t>R = 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76788" y="2953856"/>
            <a:ext cx="7697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x</a:t>
            </a:r>
            <a:endParaRPr lang="en-US" dirty="0"/>
          </a:p>
          <a:p>
            <a:r>
              <a:rPr lang="en-US" dirty="0" err="1"/>
              <a:t>Dr</a:t>
            </a:r>
            <a:r>
              <a:rPr lang="en-US" dirty="0"/>
              <a:t> = </a:t>
            </a:r>
            <a:r>
              <a:rPr lang="en-US" dirty="0" smtClean="0"/>
              <a:t>x</a:t>
            </a:r>
            <a:endParaRPr lang="en-US" dirty="0"/>
          </a:p>
          <a:p>
            <a:r>
              <a:rPr lang="en-US" dirty="0"/>
              <a:t>Q = </a:t>
            </a:r>
            <a:r>
              <a:rPr lang="en-US" dirty="0" smtClean="0"/>
              <a:t>x</a:t>
            </a:r>
            <a:endParaRPr lang="en-US" dirty="0"/>
          </a:p>
          <a:p>
            <a:r>
              <a:rPr lang="en-US" dirty="0"/>
              <a:t>R = 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09462" y="2953856"/>
            <a:ext cx="904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15</a:t>
            </a:r>
            <a:endParaRPr lang="en-US" dirty="0"/>
          </a:p>
          <a:p>
            <a:r>
              <a:rPr lang="en-US" dirty="0" err="1"/>
              <a:t>Dr</a:t>
            </a:r>
            <a:r>
              <a:rPr lang="en-US" dirty="0"/>
              <a:t> = </a:t>
            </a:r>
            <a:r>
              <a:rPr lang="en-US" dirty="0" smtClean="0"/>
              <a:t>5</a:t>
            </a:r>
            <a:endParaRPr lang="en-US" dirty="0"/>
          </a:p>
          <a:p>
            <a:r>
              <a:rPr lang="en-US" dirty="0"/>
              <a:t>Q =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/>
              <a:t>R = </a:t>
            </a:r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726260" y="3018585"/>
            <a:ext cx="787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5</a:t>
            </a:r>
            <a:endParaRPr lang="en-US" dirty="0"/>
          </a:p>
          <a:p>
            <a:r>
              <a:rPr lang="en-US" dirty="0" err="1"/>
              <a:t>Dr</a:t>
            </a:r>
            <a:r>
              <a:rPr lang="en-US" dirty="0"/>
              <a:t> = 4</a:t>
            </a:r>
          </a:p>
          <a:p>
            <a:r>
              <a:rPr lang="en-US" dirty="0"/>
              <a:t>Q =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/>
              <a:t>R =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809462" y="2953856"/>
            <a:ext cx="904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10</a:t>
            </a:r>
            <a:endParaRPr lang="en-US" dirty="0"/>
          </a:p>
          <a:p>
            <a:r>
              <a:rPr lang="en-US" dirty="0" err="1"/>
              <a:t>Dr</a:t>
            </a:r>
            <a:r>
              <a:rPr lang="en-US" dirty="0"/>
              <a:t> = 5</a:t>
            </a:r>
          </a:p>
          <a:p>
            <a:r>
              <a:rPr lang="en-US" dirty="0"/>
              <a:t>Q = 1</a:t>
            </a:r>
          </a:p>
          <a:p>
            <a:r>
              <a:rPr lang="en-US" dirty="0"/>
              <a:t>R = </a:t>
            </a: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67972" y="2953856"/>
            <a:ext cx="787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5</a:t>
            </a:r>
          </a:p>
          <a:p>
            <a:r>
              <a:rPr lang="en-US" dirty="0" err="1"/>
              <a:t>Dr</a:t>
            </a:r>
            <a:r>
              <a:rPr lang="en-US" dirty="0"/>
              <a:t> = </a:t>
            </a:r>
            <a:r>
              <a:rPr lang="en-US" dirty="0" smtClean="0"/>
              <a:t>5</a:t>
            </a:r>
            <a:endParaRPr lang="en-US" dirty="0"/>
          </a:p>
          <a:p>
            <a:r>
              <a:rPr lang="en-US" dirty="0"/>
              <a:t>Q = 2</a:t>
            </a:r>
          </a:p>
          <a:p>
            <a:r>
              <a:rPr lang="en-US" dirty="0"/>
              <a:t>R = 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43280" y="3018585"/>
            <a:ext cx="787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1</a:t>
            </a:r>
            <a:endParaRPr lang="en-US" dirty="0"/>
          </a:p>
          <a:p>
            <a:r>
              <a:rPr lang="en-US" dirty="0" err="1"/>
              <a:t>Dr</a:t>
            </a:r>
            <a:r>
              <a:rPr lang="en-US" dirty="0"/>
              <a:t> = 4</a:t>
            </a:r>
          </a:p>
          <a:p>
            <a:r>
              <a:rPr lang="en-US" dirty="0"/>
              <a:t>Q = 1</a:t>
            </a:r>
          </a:p>
          <a:p>
            <a:r>
              <a:rPr lang="en-US" dirty="0"/>
              <a:t>R = 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67972" y="2953856"/>
            <a:ext cx="787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 err="1"/>
              <a:t>Dr</a:t>
            </a:r>
            <a:r>
              <a:rPr lang="en-US" dirty="0"/>
              <a:t> = </a:t>
            </a:r>
            <a:r>
              <a:rPr lang="en-US" dirty="0" smtClean="0"/>
              <a:t>5</a:t>
            </a:r>
            <a:endParaRPr lang="en-US" dirty="0"/>
          </a:p>
          <a:p>
            <a:r>
              <a:rPr lang="en-US" dirty="0"/>
              <a:t>Q = 3</a:t>
            </a:r>
          </a:p>
          <a:p>
            <a:r>
              <a:rPr lang="en-US" dirty="0"/>
              <a:t>R =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876788" y="2953856"/>
            <a:ext cx="7697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x</a:t>
            </a:r>
            <a:endParaRPr lang="en-US" dirty="0"/>
          </a:p>
          <a:p>
            <a:r>
              <a:rPr lang="en-US" dirty="0" err="1"/>
              <a:t>Dr</a:t>
            </a:r>
            <a:r>
              <a:rPr lang="en-US" dirty="0"/>
              <a:t> = x</a:t>
            </a:r>
          </a:p>
          <a:p>
            <a:r>
              <a:rPr lang="en-US" dirty="0"/>
              <a:t>Q = </a:t>
            </a:r>
            <a:r>
              <a:rPr lang="en-US" dirty="0" smtClean="0"/>
              <a:t>x</a:t>
            </a:r>
            <a:endParaRPr lang="en-US" dirty="0"/>
          </a:p>
          <a:p>
            <a:r>
              <a:rPr lang="en-US" dirty="0"/>
              <a:t>R = 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807275" y="2977024"/>
            <a:ext cx="787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x</a:t>
            </a:r>
          </a:p>
          <a:p>
            <a:r>
              <a:rPr lang="en-US" dirty="0" err="1"/>
              <a:t>Dr</a:t>
            </a:r>
            <a:r>
              <a:rPr lang="en-US" dirty="0"/>
              <a:t> = </a:t>
            </a:r>
            <a:r>
              <a:rPr lang="en-US" dirty="0" smtClean="0"/>
              <a:t>x</a:t>
            </a:r>
            <a:endParaRPr lang="en-US" dirty="0"/>
          </a:p>
          <a:p>
            <a:r>
              <a:rPr lang="en-US" dirty="0"/>
              <a:t>Q = x</a:t>
            </a:r>
          </a:p>
          <a:p>
            <a:r>
              <a:rPr lang="en-US" dirty="0"/>
              <a:t>R = x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344344" y="2125143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1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344344" y="2125143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2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8344344" y="2125143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3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370793" y="2125143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</a:t>
            </a:r>
            <a:r>
              <a:rPr lang="en-US" dirty="0"/>
              <a:t>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344344" y="2125143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4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344344" y="2125143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6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8344344" y="2125143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7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8344344" y="2125143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8 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8344344" y="2125143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9 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285834" y="2125143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10 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285834" y="2125143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11 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8285834" y="2125143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13 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8312284" y="2125143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12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8285834" y="2125143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Clock: 14 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3890477" y="3209988"/>
            <a:ext cx="742384" cy="688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807275" y="3220523"/>
            <a:ext cx="742384" cy="688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</a:p>
          <a:p>
            <a:pPr algn="ctr"/>
            <a:r>
              <a:rPr lang="en-US" dirty="0"/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890477" y="3209988"/>
            <a:ext cx="742384" cy="688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en-US" dirty="0" smtClean="0"/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807275" y="3220523"/>
            <a:ext cx="742384" cy="688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743892" y="2915131"/>
            <a:ext cx="7697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r>
              <a:rPr lang="en-US" dirty="0"/>
              <a:t> = </a:t>
            </a:r>
            <a:r>
              <a:rPr lang="en-US" dirty="0" smtClean="0"/>
              <a:t>x</a:t>
            </a:r>
            <a:endParaRPr lang="en-US" dirty="0"/>
          </a:p>
          <a:p>
            <a:r>
              <a:rPr lang="en-US" dirty="0" err="1"/>
              <a:t>Dr</a:t>
            </a:r>
            <a:r>
              <a:rPr lang="en-US" dirty="0"/>
              <a:t> = </a:t>
            </a:r>
            <a:r>
              <a:rPr lang="en-US" dirty="0" smtClean="0"/>
              <a:t>x</a:t>
            </a:r>
            <a:endParaRPr lang="en-US" dirty="0"/>
          </a:p>
          <a:p>
            <a:r>
              <a:rPr lang="en-US" dirty="0"/>
              <a:t>Q = </a:t>
            </a:r>
            <a:r>
              <a:rPr lang="en-US" dirty="0" smtClean="0"/>
              <a:t>x</a:t>
            </a:r>
            <a:endParaRPr lang="en-US" dirty="0"/>
          </a:p>
          <a:p>
            <a:r>
              <a:rPr lang="en-US" dirty="0"/>
              <a:t>R = x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69956" y="795954"/>
            <a:ext cx="2348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Mem_dividend_divisor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96432" y="5531087"/>
            <a:ext cx="2699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Mem_quotient_remainder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261669" y="1981200"/>
            <a:ext cx="0" cy="5132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570138" y="1981200"/>
            <a:ext cx="151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Assign Pointer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277813" y="4668335"/>
            <a:ext cx="1853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Collection Pointer</a:t>
            </a:r>
            <a:endParaRPr lang="en-US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086089" y="1909228"/>
            <a:ext cx="0" cy="5132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200972" y="1909228"/>
            <a:ext cx="151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Assign Pointer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432057" y="4636069"/>
            <a:ext cx="1853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Collection Pointer</a:t>
            </a:r>
            <a:endParaRPr lang="en-US" dirty="0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4264605" y="4492126"/>
            <a:ext cx="0" cy="5132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6086089" y="4492125"/>
            <a:ext cx="0" cy="5132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2305917" y="3025322"/>
            <a:ext cx="973955" cy="369332"/>
            <a:chOff x="2290520" y="3255253"/>
            <a:chExt cx="973955" cy="369332"/>
          </a:xfrm>
        </p:grpSpPr>
        <p:sp>
          <p:nvSpPr>
            <p:cNvPr id="29" name="Oval 28"/>
            <p:cNvSpPr/>
            <p:nvPr/>
          </p:nvSpPr>
          <p:spPr>
            <a:xfrm>
              <a:off x="2290520" y="3327677"/>
              <a:ext cx="226336" cy="226343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06767" y="3255253"/>
              <a:ext cx="757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Ready</a:t>
              </a:r>
              <a:endParaRPr lang="en-US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875738" y="3320276"/>
            <a:ext cx="837571" cy="369332"/>
            <a:chOff x="2290520" y="3255253"/>
            <a:chExt cx="837571" cy="369332"/>
          </a:xfrm>
        </p:grpSpPr>
        <p:sp>
          <p:nvSpPr>
            <p:cNvPr id="69" name="Oval 68"/>
            <p:cNvSpPr/>
            <p:nvPr/>
          </p:nvSpPr>
          <p:spPr>
            <a:xfrm>
              <a:off x="2290520" y="3327677"/>
              <a:ext cx="226336" cy="22634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506767" y="3255253"/>
              <a:ext cx="621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Busy</a:t>
              </a:r>
              <a:endParaRPr lang="en-US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871983" y="2889431"/>
            <a:ext cx="973955" cy="369332"/>
            <a:chOff x="2290520" y="3255253"/>
            <a:chExt cx="973955" cy="369332"/>
          </a:xfrm>
        </p:grpSpPr>
        <p:sp>
          <p:nvSpPr>
            <p:cNvPr id="72" name="Oval 71"/>
            <p:cNvSpPr/>
            <p:nvPr/>
          </p:nvSpPr>
          <p:spPr>
            <a:xfrm>
              <a:off x="2290520" y="3327677"/>
              <a:ext cx="226336" cy="226343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506767" y="3255253"/>
              <a:ext cx="757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Ready</a:t>
              </a:r>
              <a:endParaRPr lang="en-US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279623" y="3506116"/>
            <a:ext cx="837571" cy="369332"/>
            <a:chOff x="2290520" y="3255253"/>
            <a:chExt cx="837571" cy="369332"/>
          </a:xfrm>
        </p:grpSpPr>
        <p:sp>
          <p:nvSpPr>
            <p:cNvPr id="75" name="Oval 74"/>
            <p:cNvSpPr/>
            <p:nvPr/>
          </p:nvSpPr>
          <p:spPr>
            <a:xfrm>
              <a:off x="2290520" y="3327677"/>
              <a:ext cx="226336" cy="22634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506767" y="3255253"/>
              <a:ext cx="621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Busy</a:t>
              </a:r>
              <a:endParaRPr lang="en-US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269705" y="3930794"/>
            <a:ext cx="902653" cy="369332"/>
            <a:chOff x="2290520" y="3255253"/>
            <a:chExt cx="902653" cy="369332"/>
          </a:xfrm>
        </p:grpSpPr>
        <p:sp>
          <p:nvSpPr>
            <p:cNvPr id="78" name="Oval 77"/>
            <p:cNvSpPr/>
            <p:nvPr/>
          </p:nvSpPr>
          <p:spPr>
            <a:xfrm>
              <a:off x="2290520" y="3327677"/>
              <a:ext cx="226336" cy="22634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506767" y="3255253"/>
              <a:ext cx="686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Done</a:t>
              </a:r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849652" y="3804883"/>
            <a:ext cx="902653" cy="369332"/>
            <a:chOff x="2290520" y="3255253"/>
            <a:chExt cx="902653" cy="369332"/>
          </a:xfrm>
        </p:grpSpPr>
        <p:sp>
          <p:nvSpPr>
            <p:cNvPr id="81" name="Oval 80"/>
            <p:cNvSpPr/>
            <p:nvPr/>
          </p:nvSpPr>
          <p:spPr>
            <a:xfrm>
              <a:off x="2290520" y="3327677"/>
              <a:ext cx="226336" cy="22634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506767" y="3255253"/>
              <a:ext cx="686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Done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2673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8159E-7 -2.32709E-6 L 0.04153 0.343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0" y="1718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9781E-6 -2.32709E-6 L 0.12106 0.3423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53" y="17118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8748E-6 4.90169E-6 L -0.03645 0.30811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2" y="154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6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500"/>
                            </p:stCondLst>
                            <p:childTnLst>
                              <p:par>
                                <p:cTn id="16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0698E-9 -2.5214E-7 L -0.10544 0.33981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72" y="16979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4434E-7 2.82674E-6 L -0.11364 0.30303 " pathEditMode="relative" rAng="0" ptsTypes="AA">
                                      <p:cBhvr>
                                        <p:cTn id="184" dur="16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89" y="15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000"/>
                            </p:stCondLst>
                            <p:childTnLst>
                              <p:par>
                                <p:cTn id="18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000"/>
                            </p:stCondLst>
                            <p:childTnLst>
                              <p:par>
                                <p:cTn id="1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000"/>
                            </p:stCondLst>
                            <p:childTnLst>
                              <p:par>
                                <p:cTn id="19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000"/>
                            </p:stCondLst>
                            <p:childTnLst>
                              <p:par>
                                <p:cTn id="2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67118E-6 -2.32709E-6 L -0.02604 0.34375 " pathEditMode="relative" rAng="0" ptsTypes="AA">
                                      <p:cBhvr>
                                        <p:cTn id="2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" y="17187"/>
                                    </p:animMotion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000"/>
                            </p:stCondLst>
                            <p:childTnLst>
                              <p:par>
                                <p:cTn id="2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2000"/>
                            </p:stCondLst>
                            <p:childTnLst>
                              <p:par>
                                <p:cTn id="240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2000"/>
                            </p:stCondLst>
                            <p:childTnLst>
                              <p:par>
                                <p:cTn id="2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8748E-6 4.90169E-6 L 0.11663 0.31714 " pathEditMode="relative" rAng="0" ptsTypes="AA">
                                      <p:cBhvr>
                                        <p:cTn id="30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2" y="158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2000"/>
                            </p:stCondLst>
                            <p:childTnLst>
                              <p:par>
                                <p:cTn id="30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2000"/>
                            </p:stCondLst>
                            <p:childTnLst>
                              <p:par>
                                <p:cTn id="3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2000"/>
                            </p:stCondLst>
                            <p:childTnLst>
                              <p:par>
                                <p:cTn id="3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2000"/>
                            </p:stCondLst>
                            <p:childTnLst>
                              <p:par>
                                <p:cTn id="3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2000"/>
                            </p:stCondLst>
                            <p:childTnLst>
                              <p:par>
                                <p:cTn id="32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2000"/>
                            </p:stCondLst>
                            <p:childTnLst>
                              <p:par>
                                <p:cTn id="3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4434E-7 2.82674E-6 L 0.03489 0.31344 " pathEditMode="relative" rAng="0" ptsTypes="AA">
                                      <p:cBhvr>
                                        <p:cTn id="34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" y="156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2000"/>
                            </p:stCondLst>
                            <p:childTnLst>
                              <p:par>
                                <p:cTn id="3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7" grpId="1" animBg="1"/>
      <p:bldP spid="8" grpId="0" animBg="1"/>
      <p:bldP spid="8" grpId="1" animBg="1"/>
      <p:bldP spid="16" grpId="0"/>
      <p:bldP spid="18" grpId="0"/>
      <p:bldP spid="19" grpId="0"/>
      <p:bldP spid="19" grpId="1"/>
      <p:bldP spid="21" grpId="0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" grpId="0"/>
      <p:bldP spid="2" grpId="1"/>
      <p:bldP spid="20" grpId="0"/>
      <p:bldP spid="20" grpId="1"/>
      <p:bldP spid="3" grpId="0"/>
      <p:bldP spid="3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7" grpId="0"/>
      <p:bldP spid="17" grpId="1"/>
      <p:bldP spid="22" grpId="0"/>
      <p:bldP spid="22" grpId="1"/>
      <p:bldP spid="27" grpId="0"/>
      <p:bldP spid="27" grpId="1"/>
      <p:bldP spid="28" grpId="0"/>
      <p:bldP spid="28" grpId="1"/>
      <p:bldP spid="30" grpId="0"/>
      <p:bldP spid="30" grpId="1"/>
      <p:bldP spid="31" grpId="0"/>
      <p:bldP spid="31" grpId="1"/>
      <p:bldP spid="32" grpId="0"/>
      <p:bldP spid="32" grpId="1"/>
      <p:bldP spid="34" grpId="0"/>
      <p:bldP spid="37" grpId="0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/>
      <p:bldP spid="56" grpId="1"/>
      <p:bldP spid="61" grpId="0"/>
      <p:bldP spid="61" grpId="1"/>
      <p:bldP spid="61" grpId="2"/>
      <p:bldP spid="61" grpId="3"/>
      <p:bldP spid="62" grpId="0"/>
      <p:bldP spid="62" grpId="1"/>
      <p:bldP spid="62" grpId="2"/>
      <p:bldP spid="62" grpId="3"/>
      <p:bldP spid="64" grpId="0"/>
      <p:bldP spid="64" grpId="1"/>
      <p:bldP spid="64" grpId="2"/>
      <p:bldP spid="64" grpId="3"/>
      <p:bldP spid="65" grpId="0"/>
      <p:bldP spid="65" grpId="1"/>
      <p:bldP spid="65" grpId="2"/>
      <p:bldP spid="65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 2 Design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8" y="1747838"/>
            <a:ext cx="6219825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0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 2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133" y="1385358"/>
            <a:ext cx="10515600" cy="481224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Introduce ROB to store the “out-of-order ”results produced by the dividers</a:t>
            </a:r>
          </a:p>
          <a:p>
            <a:r>
              <a:rPr lang="en-US" dirty="0" smtClean="0"/>
              <a:t>Dispatch Unit</a:t>
            </a:r>
          </a:p>
          <a:p>
            <a:pPr lvl="1"/>
            <a:r>
              <a:rPr lang="en-US" dirty="0" smtClean="0"/>
              <a:t>Wait until </a:t>
            </a:r>
            <a:r>
              <a:rPr lang="en-US" dirty="0" err="1" smtClean="0"/>
              <a:t>atleast</a:t>
            </a:r>
            <a:r>
              <a:rPr lang="en-US" dirty="0" smtClean="0"/>
              <a:t> one single divider is available and then read the dividend-divisor pair from the input memory if all of the memory is not read yet</a:t>
            </a:r>
          </a:p>
          <a:p>
            <a:pPr lvl="1"/>
            <a:r>
              <a:rPr lang="en-US" dirty="0" smtClean="0"/>
              <a:t>Assign the dividend-divisor pair to the available divider in priority order i.e. if a divider with smaller index is available, the input is dispatched to it</a:t>
            </a:r>
          </a:p>
          <a:p>
            <a:pPr lvl="1"/>
            <a:r>
              <a:rPr lang="en-US" dirty="0" smtClean="0"/>
              <a:t>Provide the write pointer of the ROB as a tag to the divider and increment the write pointer and send a start signal to the divider</a:t>
            </a:r>
          </a:p>
          <a:p>
            <a:pPr lvl="1"/>
            <a:r>
              <a:rPr lang="en-US" dirty="0" smtClean="0"/>
              <a:t>The ROB tag will be used to store the result in the corresponding ROB location on collection</a:t>
            </a:r>
          </a:p>
          <a:p>
            <a:r>
              <a:rPr lang="en-US" dirty="0" smtClean="0"/>
              <a:t>Issue Unit</a:t>
            </a:r>
          </a:p>
          <a:p>
            <a:pPr lvl="1"/>
            <a:r>
              <a:rPr lang="en-US" dirty="0" smtClean="0"/>
              <a:t>If any divisor has completed, store the result into the ROB location corresponding to the ROB tag in the single divider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07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 2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</a:t>
            </a:r>
          </a:p>
          <a:p>
            <a:pPr lvl="1"/>
            <a:r>
              <a:rPr lang="en-US" dirty="0" smtClean="0"/>
              <a:t>Write Pointer: Next free location, used by dispatch unit to allocate a ROB entry </a:t>
            </a:r>
          </a:p>
          <a:p>
            <a:pPr lvl="1"/>
            <a:r>
              <a:rPr lang="en-US" dirty="0" smtClean="0"/>
              <a:t>Read Pointer: The top of ROB, entry corresponding to the most senior dispatched dividend-divisor pair</a:t>
            </a:r>
          </a:p>
          <a:p>
            <a:pPr lvl="1"/>
            <a:r>
              <a:rPr lang="en-US" dirty="0" smtClean="0"/>
              <a:t>Issue unit can write at any location pointed by ROB tag</a:t>
            </a:r>
          </a:p>
          <a:p>
            <a:pPr lvl="1"/>
            <a:endParaRPr lang="en-US" dirty="0"/>
          </a:p>
          <a:p>
            <a:r>
              <a:rPr lang="en-US" dirty="0" smtClean="0"/>
              <a:t>Wait until the top of ROB is not finished, once it is done store it into the output memory and increment </a:t>
            </a:r>
            <a:r>
              <a:rPr lang="en-US" smtClean="0"/>
              <a:t>rp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42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1144</Words>
  <Application>Microsoft Office PowerPoint</Application>
  <PresentationFormat>Custom</PresentationFormat>
  <Paragraphs>316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Out-of-order Execution Divider</vt:lpstr>
      <vt:lpstr>Overview</vt:lpstr>
      <vt:lpstr>Problem Statement</vt:lpstr>
      <vt:lpstr> Part 1 Design</vt:lpstr>
      <vt:lpstr>Part 1 Design</vt:lpstr>
      <vt:lpstr>PowerPoint Presentation</vt:lpstr>
      <vt:lpstr>Part 2 Design</vt:lpstr>
      <vt:lpstr>Part 2 Design</vt:lpstr>
      <vt:lpstr>Part 2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FIFO design and FIFO lab</dc:title>
  <dc:creator>jizhe</dc:creator>
  <cp:lastModifiedBy>kuppanna</cp:lastModifiedBy>
  <cp:revision>96</cp:revision>
  <dcterms:created xsi:type="dcterms:W3CDTF">2015-02-19T04:32:16Z</dcterms:created>
  <dcterms:modified xsi:type="dcterms:W3CDTF">2015-04-16T21:22:12Z</dcterms:modified>
</cp:coreProperties>
</file>